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8B955-1755-42DE-AB03-1C25763A62A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AAD87-719F-4468-87CD-B30393F7C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67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D11B-0B43-4039-BC46-B3FEE4B99C0D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5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62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30.10.2017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6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30.10.2017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8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1" y="139700"/>
            <a:ext cx="10386483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29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30.10.2017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852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prstClr val="white"/>
                </a:solidFill>
              </a:rPr>
              <a:pPr/>
              <a:t>30.10.2017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52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prstClr val="white"/>
                </a:solidFill>
              </a:rPr>
              <a:pPr/>
              <a:t>30.10.2017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71345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30.10.2017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41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prstClr val="white"/>
                </a:solidFill>
              </a:rPr>
              <a:pPr/>
              <a:t>30.10.2017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60682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30.10.2017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8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30.10.2017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77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>
                <a:solidFill>
                  <a:prstClr val="white"/>
                </a:solidFill>
              </a:rPr>
              <a:pPr/>
              <a:t>30.10.2017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38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>
                <a:solidFill>
                  <a:prstClr val="black"/>
                </a:solidFill>
              </a:rPr>
              <a:pPr/>
              <a:t>30.10.2017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4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последние4.jpg"/>
          <p:cNvPicPr>
            <a:picLocks noChangeAspect="1" noChangeArrowheads="1"/>
          </p:cNvPicPr>
          <p:nvPr/>
        </p:nvPicPr>
        <p:blipFill>
          <a:blip r:embed="rId2" cstate="print"/>
          <a:srcRect l="11001" t="5351" b="5023"/>
          <a:stretch>
            <a:fillRect/>
          </a:stretch>
        </p:blipFill>
        <p:spPr bwMode="auto">
          <a:xfrm>
            <a:off x="1524000" y="1"/>
            <a:ext cx="2571736" cy="3589731"/>
          </a:xfrm>
          <a:prstGeom prst="rect">
            <a:avLst/>
          </a:prstGeom>
          <a:noFill/>
        </p:spPr>
      </p:pic>
      <p:pic>
        <p:nvPicPr>
          <p:cNvPr id="4099" name="Picture 3" descr="C:\Users\user\Desktop\последние5.jpg"/>
          <p:cNvPicPr>
            <a:picLocks noChangeAspect="1" noChangeArrowheads="1"/>
          </p:cNvPicPr>
          <p:nvPr/>
        </p:nvPicPr>
        <p:blipFill>
          <a:blip r:embed="rId3" cstate="print"/>
          <a:srcRect l="11063" t="7862" r="1792" b="4518"/>
          <a:stretch>
            <a:fillRect/>
          </a:stretch>
        </p:blipFill>
        <p:spPr bwMode="auto">
          <a:xfrm>
            <a:off x="3452794" y="3074828"/>
            <a:ext cx="2714644" cy="3783172"/>
          </a:xfrm>
          <a:prstGeom prst="rect">
            <a:avLst/>
          </a:prstGeom>
          <a:noFill/>
        </p:spPr>
      </p:pic>
      <p:pic>
        <p:nvPicPr>
          <p:cNvPr id="4100" name="Picture 4" descr="C:\Users\user\Desktop\последние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0210" y="0"/>
            <a:ext cx="4947790" cy="6858000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381752" y="6429396"/>
            <a:ext cx="4000528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381752" y="6000768"/>
            <a:ext cx="400052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6167438" y="6215082"/>
            <a:ext cx="42862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10167966" y="6215082"/>
            <a:ext cx="42862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60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G:\аттестация\3850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4851128" cy="6858000"/>
          </a:xfrm>
          <a:prstGeom prst="rect">
            <a:avLst/>
          </a:prstGeom>
          <a:noFill/>
        </p:spPr>
      </p:pic>
      <p:pic>
        <p:nvPicPr>
          <p:cNvPr id="55299" name="Picture 3" descr="G:\аттестация\свидетельство вебина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718" y="0"/>
            <a:ext cx="4343283" cy="6143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25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27041" y="-1268687"/>
            <a:ext cx="6572270" cy="910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933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12714" t="6019" r="6386" b="46492"/>
          <a:stretch>
            <a:fillRect/>
          </a:stretch>
        </p:blipFill>
        <p:spPr bwMode="auto">
          <a:xfrm>
            <a:off x="1524000" y="0"/>
            <a:ext cx="5004686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 descr="G:\аттестация\скандокументы\удостоверения2.jpg"/>
          <p:cNvPicPr>
            <a:picLocks noChangeAspect="1" noChangeArrowheads="1"/>
          </p:cNvPicPr>
          <p:nvPr/>
        </p:nvPicPr>
        <p:blipFill>
          <a:blip r:embed="rId3" cstate="print"/>
          <a:srcRect t="2675" r="-1051" b="45823"/>
          <a:stretch>
            <a:fillRect/>
          </a:stretch>
        </p:blipFill>
        <p:spPr bwMode="auto">
          <a:xfrm>
            <a:off x="1524001" y="0"/>
            <a:ext cx="9144000" cy="6137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21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1524001" y="0"/>
            <a:ext cx="8964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11. Проведение открытых уроков,</a:t>
            </a:r>
            <a:br>
              <a:rPr lang="ru-RU" altLang="ru-RU" b="1">
                <a:solidFill>
                  <a:srgbClr val="C00000"/>
                </a:solidFill>
              </a:rPr>
            </a:br>
            <a:r>
              <a:rPr lang="ru-RU" altLang="ru-RU" b="1">
                <a:solidFill>
                  <a:srgbClr val="C00000"/>
                </a:solidFill>
              </a:rPr>
              <a:t>мастер-классов, мероприятий</a:t>
            </a:r>
            <a:endParaRPr lang="ru-RU" b="1">
              <a:solidFill>
                <a:srgbClr val="C00000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21302" t="7357" r="1751" b="49836"/>
          <a:stretch>
            <a:fillRect/>
          </a:stretch>
        </p:blipFill>
        <p:spPr bwMode="auto">
          <a:xfrm>
            <a:off x="1524000" y="714357"/>
            <a:ext cx="4929190" cy="38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 l="9250" t="7342" r="1751" b="45169"/>
          <a:stretch>
            <a:fillRect/>
          </a:stretch>
        </p:blipFill>
        <p:spPr bwMode="auto">
          <a:xfrm>
            <a:off x="5453058" y="3001115"/>
            <a:ext cx="5214942" cy="385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8776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12052" t="6956" r="3584" b="39135"/>
          <a:stretch>
            <a:fillRect/>
          </a:stretch>
        </p:blipFill>
        <p:spPr bwMode="auto">
          <a:xfrm>
            <a:off x="1524000" y="0"/>
            <a:ext cx="5000628" cy="442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 l="11104" t="9349" r="5459" b="39818"/>
          <a:stretch>
            <a:fillRect/>
          </a:stretch>
        </p:blipFill>
        <p:spPr bwMode="auto">
          <a:xfrm>
            <a:off x="6167438" y="3057526"/>
            <a:ext cx="4500562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92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2495551" y="333376"/>
            <a:ext cx="76930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12. Общественно-педагогическая активность педагога: участие в экспертных комиссиях, апелляционных комиссиях, предметных комиссиях по проверке ОГЭ и ЕГЭ, в жюри конкурсов, депутатская деятельность и т.д.</a:t>
            </a: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2166910" y="2025325"/>
            <a:ext cx="7643866" cy="352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dirty="0">
                <a:solidFill>
                  <a:srgbClr val="B8004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Муниципальный уровень</a:t>
            </a:r>
            <a:r>
              <a:rPr lang="ru-RU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Член </a:t>
            </a:r>
            <a:r>
              <a:rPr lang="ru-RU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жюри муниципального этапа Всероссийской олимпиады школьников по русскому языку и </a:t>
            </a:r>
            <a:r>
              <a:rPr lang="ru-RU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литературе.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Член комиссии по проверке итоговых сочинений.</a:t>
            </a:r>
          </a:p>
          <a:p>
            <a:pPr marL="342900" indent="-342900"/>
            <a:r>
              <a:rPr lang="ru-RU" dirty="0">
                <a:solidFill>
                  <a:srgbClr val="B8004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Республиканский</a:t>
            </a:r>
            <a:r>
              <a:rPr lang="en-US" dirty="0">
                <a:solidFill>
                  <a:srgbClr val="B8004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endParaRPr lang="ru-RU" dirty="0">
              <a:solidFill>
                <a:srgbClr val="B80047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77863" indent="-677863">
              <a:lnSpc>
                <a:spcPct val="73000"/>
              </a:lnSpc>
              <a:buFont typeface="Wingdings 2"/>
              <a:buChar char="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dirty="0">
                <a:solidFill>
                  <a:srgbClr val="B8004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1.Член  участковой   избирательной  комиссии  с  правом совещательного голоса  в  выборах  в Государственную Думу Федерального  Собрания  Российской  Федерации,  Государственное  Собрание  Республики  Мордовия  и  представительные  органы  местного  самоуправления.</a:t>
            </a:r>
          </a:p>
          <a:p>
            <a:pPr marL="677863" indent="-677863">
              <a:lnSpc>
                <a:spcPct val="73000"/>
              </a:lnSpc>
              <a:buFont typeface="Wingdings 2"/>
              <a:buChar char="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ru-RU" dirty="0">
              <a:solidFill>
                <a:srgbClr val="B80047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77863" indent="-677863">
              <a:buFont typeface="Wingdings 2"/>
              <a:buChar char="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2.Член  участковой   избирательной  комиссии  с  правом совещательного голоса избирательного участка № 194 в выборах Главы Республики Мордовия</a:t>
            </a:r>
            <a:endParaRPr lang="ru-RU" dirty="0">
              <a:solidFill>
                <a:srgbClr val="B80047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432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20162"/>
          <a:stretch>
            <a:fillRect/>
          </a:stretch>
        </p:blipFill>
        <p:spPr bwMode="auto">
          <a:xfrm>
            <a:off x="4024298" y="1"/>
            <a:ext cx="3960396" cy="687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53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1423" y="0"/>
            <a:ext cx="49477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398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7588" y="0"/>
            <a:ext cx="4570413" cy="633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0198" r="6365" b="35791"/>
          <a:stretch>
            <a:fillRect/>
          </a:stretch>
        </p:blipFill>
        <p:spPr bwMode="auto">
          <a:xfrm>
            <a:off x="1524000" y="0"/>
            <a:ext cx="4500562" cy="480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007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4291"/>
            <a:ext cx="4500562" cy="623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972" y="0"/>
            <a:ext cx="4587029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0104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4572000" cy="633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user\Desktop\последние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972" y="0"/>
            <a:ext cx="4587029" cy="6357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7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2782888" y="0"/>
            <a:ext cx="7099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</a:rPr>
              <a:t>13. Участие педагога в профессиональных конкурсах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5" name="Picture 3" descr="G:\аттестация\dipl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36" y="390788"/>
            <a:ext cx="4572032" cy="6467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81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2208213" y="620713"/>
            <a:ext cx="7922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14. Награды и поощрения педагога в межаттестационный период</a:t>
            </a: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2208213" y="1873251"/>
            <a:ext cx="820896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99284C"/>
                </a:solidFill>
              </a:rPr>
              <a:t>Муниципальный уровень</a:t>
            </a:r>
            <a:r>
              <a:rPr lang="ru-RU" altLang="ru-RU" b="1" dirty="0">
                <a:solidFill>
                  <a:srgbClr val="99284C"/>
                </a:solidFill>
              </a:rPr>
              <a:t>:</a:t>
            </a:r>
          </a:p>
          <a:p>
            <a:r>
              <a:rPr lang="ru-RU" altLang="ru-RU" b="1" dirty="0">
                <a:solidFill>
                  <a:srgbClr val="99284C"/>
                </a:solidFill>
              </a:rPr>
              <a:t> Благодарность Главы администрации </a:t>
            </a:r>
            <a:r>
              <a:rPr lang="ru-RU" altLang="ru-RU" b="1" dirty="0" err="1">
                <a:solidFill>
                  <a:srgbClr val="99284C"/>
                </a:solidFill>
              </a:rPr>
              <a:t>Зубово-Полянского</a:t>
            </a:r>
            <a:r>
              <a:rPr lang="ru-RU" altLang="ru-RU" b="1" dirty="0">
                <a:solidFill>
                  <a:srgbClr val="99284C"/>
                </a:solidFill>
              </a:rPr>
              <a:t> муниципального района  Республики Мордовия</a:t>
            </a:r>
          </a:p>
          <a:p>
            <a:endParaRPr lang="ru-RU" altLang="ru-RU" b="1" dirty="0">
              <a:solidFill>
                <a:srgbClr val="99284C"/>
              </a:solidFill>
            </a:endParaRPr>
          </a:p>
          <a:p>
            <a:r>
              <a:rPr lang="ru-RU" altLang="ru-RU" b="1" dirty="0">
                <a:solidFill>
                  <a:srgbClr val="99284C"/>
                </a:solidFill>
              </a:rPr>
              <a:t>Почетная грамота Главы администрации </a:t>
            </a:r>
            <a:r>
              <a:rPr lang="ru-RU" altLang="ru-RU" b="1" dirty="0" err="1">
                <a:solidFill>
                  <a:srgbClr val="99284C"/>
                </a:solidFill>
              </a:rPr>
              <a:t>Зубово-Полянского</a:t>
            </a:r>
            <a:r>
              <a:rPr lang="ru-RU" altLang="ru-RU" b="1" dirty="0">
                <a:solidFill>
                  <a:srgbClr val="99284C"/>
                </a:solidFill>
              </a:rPr>
              <a:t> муниципального района  Республики Мордовия</a:t>
            </a:r>
            <a:endParaRPr lang="ru-RU" altLang="ru-RU" b="1" dirty="0">
              <a:solidFill>
                <a:srgbClr val="99284C"/>
              </a:solidFill>
            </a:endParaRPr>
          </a:p>
          <a:p>
            <a:endParaRPr lang="ru-RU" altLang="ru-RU" b="1" dirty="0">
              <a:solidFill>
                <a:prstClr val="black"/>
              </a:solidFill>
            </a:endParaRPr>
          </a:p>
          <a:p>
            <a:endParaRPr lang="ru-RU" altLang="ru-RU" b="1" dirty="0">
              <a:solidFill>
                <a:prstClr val="black"/>
              </a:solidFill>
            </a:endParaRPr>
          </a:p>
          <a:p>
            <a:r>
              <a:rPr lang="ru-RU" altLang="ru-RU" b="1" dirty="0">
                <a:solidFill>
                  <a:srgbClr val="99284C"/>
                </a:solidFill>
              </a:rPr>
              <a:t>Республиканский </a:t>
            </a:r>
            <a:r>
              <a:rPr lang="ru-RU" altLang="ru-RU" b="1" dirty="0">
                <a:solidFill>
                  <a:srgbClr val="99284C"/>
                </a:solidFill>
              </a:rPr>
              <a:t>уровень:</a:t>
            </a:r>
          </a:p>
          <a:p>
            <a:endParaRPr lang="ru-RU" altLang="ru-RU" b="1" dirty="0">
              <a:solidFill>
                <a:srgbClr val="99284C"/>
              </a:solidFill>
            </a:endParaRPr>
          </a:p>
          <a:p>
            <a:endParaRPr lang="ru-RU" altLang="ru-RU" b="1" dirty="0">
              <a:solidFill>
                <a:srgbClr val="99284C"/>
              </a:solidFill>
            </a:endParaRPr>
          </a:p>
          <a:p>
            <a:endParaRPr lang="ru-RU" altLang="ru-RU" b="1" dirty="0">
              <a:solidFill>
                <a:srgbClr val="99284C"/>
              </a:solidFill>
            </a:endParaRPr>
          </a:p>
          <a:p>
            <a:r>
              <a:rPr lang="ru-RU" altLang="ru-RU" b="1" dirty="0">
                <a:solidFill>
                  <a:srgbClr val="99284C"/>
                </a:solidFill>
              </a:rPr>
              <a:t>Российский уровень</a:t>
            </a:r>
            <a:r>
              <a:rPr lang="ru-RU" altLang="ru-RU" b="1" dirty="0">
                <a:solidFill>
                  <a:srgbClr val="99284C"/>
                </a:solidFill>
              </a:rPr>
              <a:t>:</a:t>
            </a:r>
            <a:endParaRPr lang="ru-RU" altLang="ru-RU" b="1" dirty="0">
              <a:solidFill>
                <a:srgbClr val="9928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4587029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1" name="Picture 3" descr="G:\аттестация\грамоты маша саша\грамоты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818" y="0"/>
            <a:ext cx="4587029" cy="6357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78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4519"/>
          <a:stretch>
            <a:fillRect/>
          </a:stretch>
        </p:blipFill>
        <p:spPr bwMode="auto">
          <a:xfrm>
            <a:off x="1524000" y="0"/>
            <a:ext cx="4576577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 l="5541" t="1991" r="4532" b="2363"/>
          <a:stretch>
            <a:fillRect/>
          </a:stretch>
        </p:blipFill>
        <p:spPr bwMode="auto">
          <a:xfrm>
            <a:off x="6167439" y="-1"/>
            <a:ext cx="4500561" cy="663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420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4614" t="2006" r="2678" b="341"/>
          <a:stretch>
            <a:fillRect/>
          </a:stretch>
        </p:blipFill>
        <p:spPr bwMode="auto">
          <a:xfrm>
            <a:off x="1524001" y="0"/>
            <a:ext cx="46972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8570" t="2083" r="3356"/>
          <a:stretch>
            <a:fillRect/>
          </a:stretch>
        </p:blipFill>
        <p:spPr bwMode="auto">
          <a:xfrm>
            <a:off x="6217580" y="0"/>
            <a:ext cx="44504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87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779"/>
          <a:stretch>
            <a:fillRect/>
          </a:stretch>
        </p:blipFill>
        <p:spPr bwMode="auto">
          <a:xfrm>
            <a:off x="1524000" y="0"/>
            <a:ext cx="4269666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48" y="0"/>
            <a:ext cx="4587028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584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6469" r="8240" b="58532"/>
          <a:stretch>
            <a:fillRect/>
          </a:stretch>
        </p:blipFill>
        <p:spPr bwMode="auto">
          <a:xfrm>
            <a:off x="1524000" y="1"/>
            <a:ext cx="4929190" cy="332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 descr="G:\аттестация\трудовая\трудовая6.jpg"/>
          <p:cNvPicPr>
            <a:picLocks noChangeAspect="1" noChangeArrowheads="1"/>
          </p:cNvPicPr>
          <p:nvPr/>
        </p:nvPicPr>
        <p:blipFill>
          <a:blip r:embed="rId3" cstate="print"/>
          <a:srcRect l="10136" t="-164" r="6427" b="58695"/>
          <a:stretch>
            <a:fillRect/>
          </a:stretch>
        </p:blipFill>
        <p:spPr bwMode="auto">
          <a:xfrm>
            <a:off x="5310182" y="3167059"/>
            <a:ext cx="5357818" cy="3690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061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:\аттестация\трудовая\трудовая7.jpg"/>
          <p:cNvPicPr>
            <a:picLocks noChangeAspect="1" noChangeArrowheads="1"/>
          </p:cNvPicPr>
          <p:nvPr/>
        </p:nvPicPr>
        <p:blipFill>
          <a:blip r:embed="rId2" cstate="print"/>
          <a:srcRect l="6427" t="505" r="10136" b="58695"/>
          <a:stretch>
            <a:fillRect/>
          </a:stretch>
        </p:blipFill>
        <p:spPr bwMode="auto">
          <a:xfrm>
            <a:off x="1524000" y="1"/>
            <a:ext cx="4786314" cy="3244057"/>
          </a:xfrm>
          <a:prstGeom prst="rect">
            <a:avLst/>
          </a:prstGeom>
          <a:noFill/>
        </p:spPr>
      </p:pic>
      <p:pic>
        <p:nvPicPr>
          <p:cNvPr id="63491" name="Picture 3" descr="G:\аттестация\трудовая\трудовая8.jpg"/>
          <p:cNvPicPr>
            <a:picLocks noChangeAspect="1" noChangeArrowheads="1"/>
          </p:cNvPicPr>
          <p:nvPr/>
        </p:nvPicPr>
        <p:blipFill>
          <a:blip r:embed="rId3" cstate="print"/>
          <a:srcRect l="11990" t="-164" r="4573" b="58026"/>
          <a:stretch>
            <a:fillRect/>
          </a:stretch>
        </p:blipFill>
        <p:spPr bwMode="auto">
          <a:xfrm>
            <a:off x="1524000" y="3500438"/>
            <a:ext cx="4796518" cy="3357562"/>
          </a:xfrm>
          <a:prstGeom prst="rect">
            <a:avLst/>
          </a:prstGeom>
          <a:noFill/>
        </p:spPr>
      </p:pic>
      <p:pic>
        <p:nvPicPr>
          <p:cNvPr id="63492" name="Picture 4" descr="G:\аттестация\трудовая\трудовая9.jpg"/>
          <p:cNvPicPr>
            <a:picLocks noChangeAspect="1" noChangeArrowheads="1"/>
          </p:cNvPicPr>
          <p:nvPr/>
        </p:nvPicPr>
        <p:blipFill>
          <a:blip r:embed="rId4" cstate="print"/>
          <a:srcRect l="13844" r="4573" b="59364"/>
          <a:stretch>
            <a:fillRect/>
          </a:stretch>
        </p:blipFill>
        <p:spPr bwMode="auto">
          <a:xfrm>
            <a:off x="6278278" y="2571744"/>
            <a:ext cx="4389723" cy="3030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1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4079875" y="476250"/>
            <a:ext cx="3717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15.</a:t>
            </a:r>
            <a:r>
              <a:rPr lang="ru-RU" altLang="ru-RU" b="1" i="1">
                <a:solidFill>
                  <a:srgbClr val="C00000"/>
                </a:solidFill>
              </a:rPr>
              <a:t> </a:t>
            </a:r>
            <a:r>
              <a:rPr lang="ru-RU" altLang="ru-RU" b="1">
                <a:solidFill>
                  <a:srgbClr val="C00000"/>
                </a:solidFill>
              </a:rPr>
              <a:t>Повышение квалификации</a:t>
            </a:r>
            <a:endParaRPr lang="ru-RU" b="1">
              <a:solidFill>
                <a:srgbClr val="C00000"/>
              </a:solidFill>
            </a:endParaRPr>
          </a:p>
        </p:txBody>
      </p:sp>
      <p:graphicFrame>
        <p:nvGraphicFramePr>
          <p:cNvPr id="133166" name="Group 46"/>
          <p:cNvGraphicFramePr>
            <a:graphicFrameLocks noGrp="1"/>
          </p:cNvGraphicFramePr>
          <p:nvPr/>
        </p:nvGraphicFramePr>
        <p:xfrm>
          <a:off x="1738314" y="1557338"/>
          <a:ext cx="8643937" cy="3432810"/>
        </p:xfrm>
        <a:graphic>
          <a:graphicData uri="http://schemas.openxmlformats.org/drawingml/2006/table">
            <a:tbl>
              <a:tblPr/>
              <a:tblGrid>
                <a:gridCol w="1960562"/>
                <a:gridCol w="4286250"/>
                <a:gridCol w="944563"/>
                <a:gridCol w="1452562"/>
              </a:tblGrid>
              <a:tr h="122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Наименование ОУ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MS Gothic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Наименование темы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Количество часов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Дата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73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ГБОУ ДПО(С) МРИО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charset="-128"/>
                        </a:rPr>
                        <a:t>«Обновление содержания и инновационные подходы к преподаванию русского языка и литературы в условиях реализации ФГОС ОО»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10.04.2015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153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ГБОУ ДПО(С) МРИО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«Новые тенденции в преподавании предметов образовательной области «Искусство»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charset="-128"/>
                        </a:rPr>
                        <a:t>в условиях реализации ФГОС ОО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09.12.2016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31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6153" t="1441"/>
          <a:stretch>
            <a:fillRect/>
          </a:stretch>
        </p:blipFill>
        <p:spPr bwMode="auto">
          <a:xfrm rot="5400000">
            <a:off x="2955183" y="-1395232"/>
            <a:ext cx="6281633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346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ттестация\скан\img052.jpg"/>
          <p:cNvPicPr>
            <a:picLocks noChangeAspect="1" noChangeArrowheads="1"/>
          </p:cNvPicPr>
          <p:nvPr/>
        </p:nvPicPr>
        <p:blipFill>
          <a:blip r:embed="rId2" cstate="print"/>
          <a:srcRect r="6173"/>
          <a:stretch>
            <a:fillRect/>
          </a:stretch>
        </p:blipFill>
        <p:spPr bwMode="auto">
          <a:xfrm>
            <a:off x="1524000" y="-1"/>
            <a:ext cx="4499993" cy="6599499"/>
          </a:xfrm>
          <a:prstGeom prst="rect">
            <a:avLst/>
          </a:prstGeom>
          <a:noFill/>
        </p:spPr>
      </p:pic>
      <p:pic>
        <p:nvPicPr>
          <p:cNvPr id="1026" name="Picture 2" descr="H:\грамо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0521" y="0"/>
            <a:ext cx="4437481" cy="659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9361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G:\аттестация\скандокументы\удостоверения1.jpg"/>
          <p:cNvPicPr>
            <a:picLocks noChangeAspect="1" noChangeArrowheads="1"/>
          </p:cNvPicPr>
          <p:nvPr/>
        </p:nvPicPr>
        <p:blipFill>
          <a:blip r:embed="rId2" cstate="print"/>
          <a:srcRect l="5543" t="1620"/>
          <a:stretch>
            <a:fillRect/>
          </a:stretch>
        </p:blipFill>
        <p:spPr bwMode="auto">
          <a:xfrm rot="5400000">
            <a:off x="2929007" y="-1405006"/>
            <a:ext cx="6333987" cy="914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8038" y="785794"/>
            <a:ext cx="432221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8" y="785794"/>
            <a:ext cx="432221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66910" y="1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solidFill>
                  <a:srgbClr val="A50021"/>
                </a:solidFill>
              </a:rPr>
              <a:t>8. Наличие публикаций, включая </a:t>
            </a:r>
            <a:r>
              <a:rPr lang="ru-RU" altLang="ru-RU" b="1" dirty="0" err="1">
                <a:solidFill>
                  <a:srgbClr val="A50021"/>
                </a:solidFill>
              </a:rPr>
              <a:t>интернет-публикации</a:t>
            </a:r>
            <a:r>
              <a:rPr lang="en-US" altLang="ru-RU" b="1" dirty="0">
                <a:solidFill>
                  <a:srgbClr val="A50021"/>
                </a:solidFill>
              </a:rPr>
              <a:t/>
            </a:r>
            <a:br>
              <a:rPr lang="en-US" altLang="ru-RU" b="1" dirty="0">
                <a:solidFill>
                  <a:srgbClr val="A50021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G:\аттестация\Сертификат проекта infourok.ru № ДБ-098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"/>
            <a:ext cx="4474761" cy="6286519"/>
          </a:xfrm>
          <a:prstGeom prst="rect">
            <a:avLst/>
          </a:prstGeom>
          <a:noFill/>
        </p:spPr>
      </p:pic>
      <p:pic>
        <p:nvPicPr>
          <p:cNvPr id="57348" name="Picture 4" descr="G:\аттестация\Сертификат проекта infourok.ru № ДБ-130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638" y="0"/>
            <a:ext cx="4271363" cy="600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7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G:\аттестация\Сертификат проекта infourok.ru № ДБ-287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"/>
            <a:ext cx="4500562" cy="6322767"/>
          </a:xfrm>
          <a:prstGeom prst="rect">
            <a:avLst/>
          </a:prstGeom>
          <a:noFill/>
        </p:spPr>
      </p:pic>
      <p:pic>
        <p:nvPicPr>
          <p:cNvPr id="58371" name="Picture 3" descr="G:\аттестация\Сертификат проекта infourok.ru № ДБ-358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239" y="0"/>
            <a:ext cx="4474762" cy="6286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37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G:\аттестация\Сертификат февра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0050" y="357166"/>
            <a:ext cx="4162370" cy="5847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77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2208214" y="260350"/>
            <a:ext cx="8459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9. Наличие авторских</a:t>
            </a:r>
            <a:br>
              <a:rPr lang="ru-RU" altLang="ru-RU" b="1">
                <a:solidFill>
                  <a:srgbClr val="C00000"/>
                </a:solidFill>
              </a:rPr>
            </a:br>
            <a:r>
              <a:rPr lang="ru-RU" altLang="ru-RU" b="1">
                <a:solidFill>
                  <a:srgbClr val="C00000"/>
                </a:solidFill>
              </a:rPr>
              <a:t>программ , методических пособий</a:t>
            </a:r>
            <a:endParaRPr lang="ru-RU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2566988" y="188914"/>
            <a:ext cx="74803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10.</a:t>
            </a:r>
            <a:r>
              <a:rPr lang="ru-RU" altLang="ru-RU" b="1" i="1">
                <a:solidFill>
                  <a:srgbClr val="C00000"/>
                </a:solidFill>
              </a:rPr>
              <a:t> </a:t>
            </a:r>
            <a:r>
              <a:rPr lang="ru-RU" altLang="ru-RU" b="1">
                <a:solidFill>
                  <a:srgbClr val="C00000"/>
                </a:solidFill>
              </a:rPr>
              <a:t>Выступления на научно-практических конференциях, педагогических чтениях, семинарах, секциях, методических объединениях</a:t>
            </a:r>
            <a:endParaRPr lang="ru-RU" b="1">
              <a:solidFill>
                <a:srgbClr val="C00000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b="34870"/>
          <a:stretch>
            <a:fillRect/>
          </a:stretch>
        </p:blipFill>
        <p:spPr bwMode="auto">
          <a:xfrm>
            <a:off x="3238481" y="1000108"/>
            <a:ext cx="6488973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95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</Words>
  <Application>Microsoft Office PowerPoint</Application>
  <PresentationFormat>Широкоэкранный</PresentationFormat>
  <Paragraphs>39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 Unicode MS</vt:lpstr>
      <vt:lpstr>MS Gothic</vt:lpstr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Гимназия 8</dc:creator>
  <cp:lastModifiedBy>Гимназия 8</cp:lastModifiedBy>
  <cp:revision>1</cp:revision>
  <dcterms:created xsi:type="dcterms:W3CDTF">2017-10-30T06:06:36Z</dcterms:created>
  <dcterms:modified xsi:type="dcterms:W3CDTF">2017-10-30T06:06:47Z</dcterms:modified>
</cp:coreProperties>
</file>