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338" r:id="rId7"/>
    <p:sldId id="339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1" r:id="rId16"/>
    <p:sldId id="273" r:id="rId17"/>
    <p:sldId id="274" r:id="rId18"/>
    <p:sldId id="320" r:id="rId19"/>
    <p:sldId id="340" r:id="rId20"/>
    <p:sldId id="321" r:id="rId21"/>
    <p:sldId id="276" r:id="rId22"/>
    <p:sldId id="335" r:id="rId23"/>
    <p:sldId id="32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FCBE7-0ED7-404C-AB56-0288E0470C7F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ED11B-0B43-4039-BC46-B3FEE4B9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8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61392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9858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samykinalena.wixsite.com/mysite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3000364" y="1"/>
            <a:ext cx="6143636" cy="4140200"/>
          </a:xfrm>
        </p:spPr>
        <p:txBody>
          <a:bodyPr lIns="90000" tIns="46800" rIns="90000" bIns="46800">
            <a:normAutofit fontScale="90000"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CC0000"/>
                </a:solidFill>
              </a:rPr>
              <a:t>Министерство образования</a:t>
            </a:r>
            <a:r>
              <a:rPr lang="ru-RU" sz="4000" i="1" dirty="0" smtClean="0">
                <a:solidFill>
                  <a:srgbClr val="CC0000"/>
                </a:solidFill>
              </a:rPr>
              <a:t> РМ</a:t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err="1" smtClean="0">
                <a:solidFill>
                  <a:srgbClr val="CC0000"/>
                </a:solidFill>
              </a:rPr>
              <a:t>Портфолио</a:t>
            </a:r>
            <a:r>
              <a:rPr lang="ru-RU" sz="3200" i="1" dirty="0" smtClean="0">
                <a:solidFill>
                  <a:srgbClr val="000099"/>
                </a:solidFill>
              </a:rPr>
              <a:t> </a:t>
            </a: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Ф.И.О. учителя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 </a:t>
            </a:r>
            <a:r>
              <a:rPr lang="ru-RU" sz="2800" i="1" u="sng" dirty="0" err="1" smtClean="0">
                <a:solidFill>
                  <a:srgbClr val="000099"/>
                </a:solidFill>
              </a:rPr>
              <a:t>Босамыкиной</a:t>
            </a:r>
            <a:r>
              <a:rPr lang="ru-RU" sz="2800" i="1" u="sng" dirty="0" smtClean="0">
                <a:solidFill>
                  <a:srgbClr val="000099"/>
                </a:solidFill>
              </a:rPr>
              <a:t/>
            </a:r>
            <a:br>
              <a:rPr lang="ru-RU" sz="2800" i="1" u="sng" dirty="0" smtClean="0">
                <a:solidFill>
                  <a:srgbClr val="000099"/>
                </a:solidFill>
              </a:rPr>
            </a:br>
            <a:r>
              <a:rPr lang="ru-RU" sz="2800" i="1" u="sng" dirty="0" smtClean="0">
                <a:solidFill>
                  <a:srgbClr val="000099"/>
                </a:solidFill>
              </a:rPr>
              <a:t> Елены Владимировны</a:t>
            </a:r>
            <a:br>
              <a:rPr lang="ru-RU" sz="2800" i="1" u="sng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МБОУ </a:t>
            </a:r>
            <a:r>
              <a:rPr lang="ru-RU" sz="2800" i="1" u="sng" dirty="0" smtClean="0">
                <a:solidFill>
                  <a:srgbClr val="000099"/>
                </a:solidFill>
              </a:rPr>
              <a:t>«</a:t>
            </a:r>
            <a:r>
              <a:rPr lang="ru-RU" sz="2800" i="1" u="sng" dirty="0" err="1" smtClean="0">
                <a:solidFill>
                  <a:srgbClr val="000099"/>
                </a:solidFill>
              </a:rPr>
              <a:t>Зубово-Полянская</a:t>
            </a:r>
            <a:r>
              <a:rPr lang="ru-RU" sz="2800" i="1" u="sng" dirty="0" smtClean="0">
                <a:solidFill>
                  <a:srgbClr val="000099"/>
                </a:solidFill>
              </a:rPr>
              <a:t> гимназия»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42844" y="4071938"/>
            <a:ext cx="9001156" cy="1857392"/>
          </a:xfrm>
        </p:spPr>
        <p:txBody>
          <a:bodyPr lIns="90000" tIns="46800" rIns="90000" bIns="46800">
            <a:normAutofit fontScale="77500" lnSpcReduction="20000"/>
          </a:bodyPr>
          <a:lstStyle/>
          <a:p>
            <a:pPr marL="0" indent="0" algn="ctr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B80047"/>
                </a:solidFill>
                <a:latin typeface="Times New Roman" pitchFamily="18" charset="0"/>
              </a:rPr>
              <a:t>Дата рождения: 11.01.1983</a:t>
            </a:r>
            <a:endParaRPr lang="ru-RU" sz="2400" b="1" dirty="0" smtClean="0">
              <a:solidFill>
                <a:srgbClr val="B80047"/>
              </a:solidFill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B80047"/>
                </a:solidFill>
                <a:latin typeface="Times New Roman" pitchFamily="18" charset="0"/>
              </a:rPr>
              <a:t>Профессиональное образование: высшее</a:t>
            </a:r>
            <a:endParaRPr lang="ru-RU" sz="2400" b="1" dirty="0" smtClean="0">
              <a:solidFill>
                <a:srgbClr val="B80047"/>
              </a:solidFill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B80047"/>
                </a:solidFill>
                <a:latin typeface="Times New Roman" pitchFamily="18" charset="0"/>
              </a:rPr>
              <a:t>Стаж педагогической работы (по специальности): 6 лет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B80047"/>
                </a:solidFill>
                <a:latin typeface="Times New Roman" pitchFamily="18" charset="0"/>
              </a:rPr>
              <a:t>Общий трудовой стаж:  11 лет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B80047"/>
                </a:solidFill>
                <a:latin typeface="Times New Roman" pitchFamily="18" charset="0"/>
              </a:rPr>
              <a:t>Наличие квалификационной категории: первая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B80047"/>
                </a:solidFill>
                <a:latin typeface="Times New Roman" pitchFamily="18" charset="0"/>
              </a:rPr>
              <a:t>Дата последней аттестации: 29.12.2012г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B80047"/>
                </a:solidFill>
                <a:latin typeface="Times New Roman" pitchFamily="18" charset="0"/>
              </a:rPr>
              <a:t>Звание:</a:t>
            </a:r>
            <a:r>
              <a:rPr lang="en-US" sz="2400" b="1" dirty="0" smtClean="0">
                <a:solidFill>
                  <a:srgbClr val="B80047"/>
                </a:solidFill>
                <a:latin typeface="Times New Roman" pitchFamily="18" charset="0"/>
              </a:rPr>
              <a:t>-</a:t>
            </a:r>
            <a:endParaRPr lang="ru-RU" sz="24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dirty="0" smtClean="0">
              <a:solidFill>
                <a:srgbClr val="B80047"/>
              </a:solidFill>
              <a:latin typeface="Times New Roman" pitchFamily="18" charset="0"/>
            </a:endParaRPr>
          </a:p>
        </p:txBody>
      </p:sp>
      <p:pic>
        <p:nvPicPr>
          <p:cNvPr id="5122" name="Picture 2" descr="C:\Users\user\Desktop\DCIM\IMG_0730.JPG"/>
          <p:cNvPicPr>
            <a:picLocks noChangeAspect="1" noChangeArrowheads="1"/>
          </p:cNvPicPr>
          <p:nvPr/>
        </p:nvPicPr>
        <p:blipFill>
          <a:blip r:embed="rId3" cstate="print"/>
          <a:srcRect l="21208" t="11552" r="38764" b="-1616"/>
          <a:stretch>
            <a:fillRect/>
          </a:stretch>
        </p:blipFill>
        <p:spPr bwMode="auto">
          <a:xfrm>
            <a:off x="261911" y="285728"/>
            <a:ext cx="2571763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971550" y="333375"/>
            <a:ext cx="751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3.Применение информационно-коммуникационных  технологий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 t="4199" r="1639" b="33116"/>
          <a:stretch>
            <a:fillRect/>
          </a:stretch>
        </p:blipFill>
        <p:spPr bwMode="auto">
          <a:xfrm>
            <a:off x="1357290" y="714356"/>
            <a:ext cx="630811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250825" y="333375"/>
            <a:ext cx="864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4. Реализация программ углубленного изучения предмета, профильного обучения</a:t>
            </a:r>
            <a:endParaRPr lang="ru-RU" b="1">
              <a:solidFill>
                <a:srgbClr val="C00000"/>
              </a:solidFill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 l="12696" t="4656" r="-4877" b="48781"/>
          <a:stretch>
            <a:fillRect/>
          </a:stretch>
        </p:blipFill>
        <p:spPr bwMode="auto">
          <a:xfrm>
            <a:off x="1530908" y="1142984"/>
            <a:ext cx="683623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684213" y="188913"/>
            <a:ext cx="7585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5. Участие в инновационной (экспериментальной) деятельности</a:t>
            </a:r>
            <a:endParaRPr lang="ru-RU" b="1">
              <a:solidFill>
                <a:srgbClr val="A50021"/>
              </a:solidFill>
            </a:endParaRPr>
          </a:p>
        </p:txBody>
      </p:sp>
      <p:pic>
        <p:nvPicPr>
          <p:cNvPr id="122886" name="Picture 6" descr="Безымянныйаа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71480"/>
            <a:ext cx="4469871" cy="6286520"/>
          </a:xfrm>
          <a:prstGeom prst="rect">
            <a:avLst/>
          </a:prstGeom>
          <a:noFill/>
        </p:spPr>
      </p:pic>
      <p:sp>
        <p:nvSpPr>
          <p:cNvPr id="29" name="Скругленный прямоугольник 28"/>
          <p:cNvSpPr/>
          <p:nvPr/>
        </p:nvSpPr>
        <p:spPr>
          <a:xfrm>
            <a:off x="1259632" y="3140968"/>
            <a:ext cx="740600" cy="73718"/>
          </a:xfrm>
          <a:prstGeom prst="round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8919" y="571480"/>
            <a:ext cx="4535489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 l="25010" t="8695" r="3605" b="54518"/>
          <a:stretch>
            <a:fillRect/>
          </a:stretch>
        </p:blipFill>
        <p:spPr bwMode="auto">
          <a:xfrm>
            <a:off x="4386261" y="3429000"/>
            <a:ext cx="440058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1908175" y="981075"/>
            <a:ext cx="583247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rgbClr val="99284C"/>
                </a:solidFill>
              </a:rPr>
              <a:t>Муниципальный уровень:</a:t>
            </a:r>
          </a:p>
          <a:p>
            <a:r>
              <a:rPr lang="ru-RU" altLang="ru-RU" sz="2400" dirty="0">
                <a:solidFill>
                  <a:srgbClr val="000099"/>
                </a:solidFill>
              </a:rPr>
              <a:t>Участие - </a:t>
            </a:r>
            <a:r>
              <a:rPr lang="ru-RU" altLang="ru-RU" sz="2400" dirty="0" smtClean="0">
                <a:solidFill>
                  <a:srgbClr val="000099"/>
                </a:solidFill>
              </a:rPr>
              <a:t>14</a:t>
            </a:r>
            <a:endParaRPr lang="ru-RU" altLang="ru-RU" sz="2400" dirty="0">
              <a:solidFill>
                <a:srgbClr val="000099"/>
              </a:solidFill>
            </a:endParaRPr>
          </a:p>
          <a:p>
            <a:r>
              <a:rPr lang="ru-RU" altLang="ru-RU" sz="2400" dirty="0">
                <a:solidFill>
                  <a:srgbClr val="000099"/>
                </a:solidFill>
              </a:rPr>
              <a:t>Победы и призовые места - </a:t>
            </a:r>
            <a:r>
              <a:rPr lang="ru-RU" altLang="ru-RU" sz="2400" dirty="0" smtClean="0">
                <a:solidFill>
                  <a:srgbClr val="000099"/>
                </a:solidFill>
              </a:rPr>
              <a:t>11</a:t>
            </a:r>
            <a:endParaRPr lang="ru-RU" altLang="ru-RU" sz="2400" dirty="0">
              <a:solidFill>
                <a:srgbClr val="000099"/>
              </a:solidFill>
            </a:endParaRPr>
          </a:p>
          <a:p>
            <a:endParaRPr lang="ru-RU" altLang="ru-RU" sz="2400" dirty="0">
              <a:solidFill>
                <a:srgbClr val="99284C"/>
              </a:solidFill>
            </a:endParaRPr>
          </a:p>
          <a:p>
            <a:r>
              <a:rPr lang="ru-RU" altLang="ru-RU" sz="2400" dirty="0">
                <a:solidFill>
                  <a:srgbClr val="99284C"/>
                </a:solidFill>
              </a:rPr>
              <a:t>Республиканский уровень:</a:t>
            </a:r>
          </a:p>
          <a:p>
            <a:r>
              <a:rPr lang="ru-RU" altLang="ru-RU" sz="2400" dirty="0">
                <a:solidFill>
                  <a:srgbClr val="000099"/>
                </a:solidFill>
              </a:rPr>
              <a:t>Участие </a:t>
            </a:r>
            <a:r>
              <a:rPr lang="ru-RU" altLang="ru-RU" sz="2400" dirty="0" smtClean="0">
                <a:solidFill>
                  <a:srgbClr val="000099"/>
                </a:solidFill>
              </a:rPr>
              <a:t>-7</a:t>
            </a:r>
            <a:endParaRPr lang="ru-RU" altLang="ru-RU" sz="2400" dirty="0">
              <a:solidFill>
                <a:srgbClr val="000099"/>
              </a:solidFill>
            </a:endParaRPr>
          </a:p>
          <a:p>
            <a:r>
              <a:rPr lang="ru-RU" altLang="ru-RU" sz="2400" dirty="0">
                <a:solidFill>
                  <a:srgbClr val="000099"/>
                </a:solidFill>
              </a:rPr>
              <a:t>Победы и призовые места </a:t>
            </a:r>
            <a:r>
              <a:rPr lang="ru-RU" altLang="ru-RU" sz="2400" dirty="0" smtClean="0">
                <a:solidFill>
                  <a:srgbClr val="000099"/>
                </a:solidFill>
              </a:rPr>
              <a:t>-1</a:t>
            </a:r>
            <a:endParaRPr lang="ru-RU" altLang="ru-RU" sz="2400" dirty="0">
              <a:solidFill>
                <a:srgbClr val="99284C"/>
              </a:solidFill>
            </a:endParaRPr>
          </a:p>
          <a:p>
            <a:endParaRPr lang="ru-RU" altLang="ru-RU" sz="2400" dirty="0">
              <a:solidFill>
                <a:srgbClr val="99284C"/>
              </a:solidFill>
            </a:endParaRPr>
          </a:p>
          <a:p>
            <a:r>
              <a:rPr lang="ru-RU" altLang="ru-RU" sz="2400" dirty="0">
                <a:solidFill>
                  <a:srgbClr val="99284C"/>
                </a:solidFill>
              </a:rPr>
              <a:t>Российский уровень:</a:t>
            </a:r>
          </a:p>
          <a:p>
            <a:r>
              <a:rPr lang="ru-RU" altLang="ru-RU" sz="2400" dirty="0">
                <a:solidFill>
                  <a:srgbClr val="000099"/>
                </a:solidFill>
              </a:rPr>
              <a:t>Участие – </a:t>
            </a:r>
          </a:p>
          <a:p>
            <a:r>
              <a:rPr lang="ru-RU" altLang="ru-RU" sz="2400" dirty="0">
                <a:solidFill>
                  <a:srgbClr val="000099"/>
                </a:solidFill>
              </a:rPr>
              <a:t>Победы и призовые места – </a:t>
            </a:r>
          </a:p>
          <a:p>
            <a:endParaRPr lang="ru-RU" altLang="ru-RU" sz="2400" dirty="0">
              <a:solidFill>
                <a:srgbClr val="99284C"/>
              </a:solidFill>
            </a:endParaRPr>
          </a:p>
          <a:p>
            <a:r>
              <a:rPr lang="ru-RU" altLang="ru-RU" sz="2400" dirty="0">
                <a:solidFill>
                  <a:srgbClr val="99284C"/>
                </a:solidFill>
              </a:rPr>
              <a:t>Международный уровень</a:t>
            </a:r>
          </a:p>
          <a:p>
            <a:r>
              <a:rPr lang="ru-RU" altLang="ru-RU" sz="2400" dirty="0">
                <a:solidFill>
                  <a:srgbClr val="000099"/>
                </a:solidFill>
              </a:rPr>
              <a:t>Участие -</a:t>
            </a:r>
          </a:p>
          <a:p>
            <a:r>
              <a:rPr lang="ru-RU" altLang="ru-RU" sz="2400" dirty="0">
                <a:solidFill>
                  <a:srgbClr val="000099"/>
                </a:solidFill>
              </a:rPr>
              <a:t>Победы и призовые места –</a:t>
            </a:r>
            <a:r>
              <a:rPr lang="ru-RU" altLang="ru-RU" sz="2400" dirty="0"/>
              <a:t> </a:t>
            </a: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11188" y="188913"/>
            <a:ext cx="8154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6. Результаты участия обучающихся во  Всероссийской предметной олимпиаде</a:t>
            </a:r>
            <a:endParaRPr lang="ru-RU" b="1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179388" y="188913"/>
            <a:ext cx="8856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6. Результаты участия обучающихся во  Всероссийской предметной олимпиаде</a:t>
            </a:r>
            <a:endParaRPr lang="ru-RU" b="1">
              <a:solidFill>
                <a:srgbClr val="A50021"/>
              </a:solidFill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 l="8904" t="8029" r="2058" b="29161"/>
          <a:stretch>
            <a:fillRect/>
          </a:stretch>
        </p:blipFill>
        <p:spPr bwMode="auto">
          <a:xfrm>
            <a:off x="1928794" y="500042"/>
            <a:ext cx="6429394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3856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3920"/>
          <a:stretch>
            <a:fillRect/>
          </a:stretch>
        </p:blipFill>
        <p:spPr bwMode="auto">
          <a:xfrm>
            <a:off x="4736795" y="0"/>
            <a:ext cx="4407205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7028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971" y="0"/>
            <a:ext cx="4587029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500561" cy="623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051" y="0"/>
            <a:ext cx="4483949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511" y="0"/>
            <a:ext cx="453549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1851" cy="643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оследние.jpg"/>
          <p:cNvPicPr>
            <a:picLocks noChangeAspect="1" noChangeArrowheads="1"/>
          </p:cNvPicPr>
          <p:nvPr/>
        </p:nvPicPr>
        <p:blipFill>
          <a:blip r:embed="rId2" cstate="print"/>
          <a:srcRect l="9209" t="10537" r="8281" b="6525"/>
          <a:stretch>
            <a:fillRect/>
          </a:stretch>
        </p:blipFill>
        <p:spPr bwMode="auto">
          <a:xfrm>
            <a:off x="-1" y="0"/>
            <a:ext cx="4768469" cy="6643710"/>
          </a:xfrm>
          <a:prstGeom prst="rect">
            <a:avLst/>
          </a:prstGeom>
          <a:noFill/>
        </p:spPr>
      </p:pic>
      <p:pic>
        <p:nvPicPr>
          <p:cNvPr id="1027" name="Picture 3" descr="C:\Users\user\Desktop\последние1.jpg"/>
          <p:cNvPicPr>
            <a:picLocks noChangeAspect="1" noChangeArrowheads="1"/>
          </p:cNvPicPr>
          <p:nvPr/>
        </p:nvPicPr>
        <p:blipFill>
          <a:blip r:embed="rId3" cstate="print"/>
          <a:srcRect l="11063" t="10538" r="11990" b="7863"/>
          <a:stretch>
            <a:fillRect/>
          </a:stretch>
        </p:blipFill>
        <p:spPr bwMode="auto">
          <a:xfrm>
            <a:off x="4624098" y="0"/>
            <a:ext cx="4519902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671513" y="-214313"/>
            <a:ext cx="7789862" cy="1571626"/>
          </a:xfrm>
        </p:spPr>
        <p:txBody>
          <a:bodyPr/>
          <a:lstStyle/>
          <a:p>
            <a:r>
              <a:rPr lang="ru-RU" smtClean="0"/>
              <a:t>Копия диплома</a:t>
            </a:r>
          </a:p>
        </p:txBody>
      </p:sp>
      <p:pic>
        <p:nvPicPr>
          <p:cNvPr id="4098" name="Picture 2" descr="I:\аттестация\трудовая\диплом.jpg"/>
          <p:cNvPicPr>
            <a:picLocks noChangeAspect="1" noChangeArrowheads="1"/>
          </p:cNvPicPr>
          <p:nvPr/>
        </p:nvPicPr>
        <p:blipFill>
          <a:blip r:embed="rId2" cstate="print"/>
          <a:srcRect l="1407" t="784" r="2342" b="3481"/>
          <a:stretch>
            <a:fillRect/>
          </a:stretch>
        </p:blipFill>
        <p:spPr bwMode="auto">
          <a:xfrm rot="5400000">
            <a:off x="1007602" y="-1719572"/>
            <a:ext cx="7416826" cy="10225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2867" t="3774" b="4183"/>
          <a:stretch>
            <a:fillRect/>
          </a:stretch>
        </p:blipFill>
        <p:spPr bwMode="auto">
          <a:xfrm>
            <a:off x="4357686" y="0"/>
            <a:ext cx="478631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Desktop\последние2.jpg"/>
          <p:cNvPicPr>
            <a:picLocks noChangeAspect="1" noChangeArrowheads="1"/>
          </p:cNvPicPr>
          <p:nvPr/>
        </p:nvPicPr>
        <p:blipFill>
          <a:blip r:embed="rId3" cstate="print"/>
          <a:srcRect l="5500" t="2512"/>
          <a:stretch>
            <a:fillRect/>
          </a:stretch>
        </p:blipFill>
        <p:spPr bwMode="auto">
          <a:xfrm>
            <a:off x="0" y="0"/>
            <a:ext cx="4396442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115888"/>
            <a:ext cx="903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7. Позитивные результаты внеурочной деятельности обучающихся по учебным предметам</a:t>
            </a:r>
            <a:endParaRPr lang="ru-RU" b="1">
              <a:solidFill>
                <a:srgbClr val="A50021"/>
              </a:solidFill>
            </a:endParaRPr>
          </a:p>
        </p:txBody>
      </p:sp>
      <p:pic>
        <p:nvPicPr>
          <p:cNvPr id="3" name="Picture 2" descr="F:\аттестация\скан\img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20688"/>
            <a:ext cx="4532860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 t="7317" r="271" b="30488"/>
          <a:stretch>
            <a:fillRect/>
          </a:stretch>
        </p:blipFill>
        <p:spPr bwMode="auto">
          <a:xfrm>
            <a:off x="857224" y="0"/>
            <a:ext cx="7786742" cy="673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20070"/>
          <a:stretch>
            <a:fillRect/>
          </a:stretch>
        </p:blipFill>
        <p:spPr bwMode="auto">
          <a:xfrm>
            <a:off x="214282" y="44597"/>
            <a:ext cx="3929058" cy="681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l="28616" t="8026" b="53180"/>
          <a:stretch>
            <a:fillRect/>
          </a:stretch>
        </p:blipFill>
        <p:spPr bwMode="auto">
          <a:xfrm>
            <a:off x="4286248" y="1"/>
            <a:ext cx="4357718" cy="328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 l="21302" t="7342" r="8240" b="49182"/>
          <a:stretch>
            <a:fillRect/>
          </a:stretch>
        </p:blipFill>
        <p:spPr bwMode="auto">
          <a:xfrm>
            <a:off x="4286248" y="3214686"/>
            <a:ext cx="4259875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250825" y="188913"/>
            <a:ext cx="8893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7. Позитивные результаты внеурочной деятельности обучающихся по учебным предметам</a:t>
            </a:r>
            <a:endParaRPr lang="ru-RU" b="1">
              <a:solidFill>
                <a:srgbClr val="A50021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7926"/>
            <a:ext cx="4357686" cy="604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G:\аттестация\грамоты маша саша\грамо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580" y="517518"/>
            <a:ext cx="4574420" cy="6340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107950" y="260350"/>
            <a:ext cx="903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7. Позитивные результаты внеурочной деятельности обучающихся по учебным предметам</a:t>
            </a:r>
            <a:endParaRPr lang="ru-RU" b="1">
              <a:solidFill>
                <a:srgbClr val="A50021"/>
              </a:solidFill>
            </a:endParaRPr>
          </a:p>
        </p:txBody>
      </p:sp>
      <p:pic>
        <p:nvPicPr>
          <p:cNvPr id="11265" name="Picture 1" descr="G:\аттестация\грамоты маша саша\грамоты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57232"/>
            <a:ext cx="4329329" cy="6000768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17883"/>
            <a:ext cx="4357718" cy="604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1476375" y="115888"/>
            <a:ext cx="6742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7. Позитивные результаты внеурочной деятельности обучающихся по учебным предметам</a:t>
            </a:r>
            <a:endParaRPr lang="ru-RU" b="1">
              <a:solidFill>
                <a:srgbClr val="A50021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85794"/>
            <a:ext cx="4380869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432933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1476375" y="188913"/>
            <a:ext cx="6742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7. Позитивные результаты внеурочной деятельности обучающихся по учебным предметам</a:t>
            </a:r>
            <a:endParaRPr lang="ru-RU" b="1">
              <a:solidFill>
                <a:srgbClr val="A50021"/>
              </a:solidFill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5459"/>
          <a:stretch>
            <a:fillRect/>
          </a:stretch>
        </p:blipFill>
        <p:spPr bwMode="auto">
          <a:xfrm>
            <a:off x="0" y="928670"/>
            <a:ext cx="3786182" cy="555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5172" t="5464" b="3731"/>
          <a:stretch>
            <a:fillRect/>
          </a:stretch>
        </p:blipFill>
        <p:spPr bwMode="auto">
          <a:xfrm rot="16200000">
            <a:off x="4405712" y="1548233"/>
            <a:ext cx="4071967" cy="540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07950" y="115888"/>
            <a:ext cx="8253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7. Позитивные результаты внеурочной деятельности обучающихся по учебным предметам</a:t>
            </a:r>
            <a:endParaRPr lang="ru-RU" b="1">
              <a:solidFill>
                <a:srgbClr val="A50021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3053"/>
            <a:ext cx="4286248" cy="594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44" y="718865"/>
            <a:ext cx="4429156" cy="613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1619250" y="188913"/>
            <a:ext cx="6742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A50021"/>
                </a:solidFill>
              </a:rPr>
              <a:t>7. Позитивные результаты внеурочной деятельности обучающихся по учебным предметам</a:t>
            </a:r>
            <a:endParaRPr lang="ru-RU" b="1">
              <a:solidFill>
                <a:srgbClr val="A50021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16945"/>
            <a:ext cx="4286248" cy="594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16902"/>
            <a:ext cx="4286280" cy="594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42875"/>
            <a:ext cx="7789863" cy="1428750"/>
          </a:xfrm>
        </p:spPr>
        <p:txBody>
          <a:bodyPr/>
          <a:lstStyle/>
          <a:p>
            <a:r>
              <a:rPr lang="ru-RU" smtClean="0"/>
              <a:t>Копия трудовой книжки</a:t>
            </a:r>
          </a:p>
        </p:txBody>
      </p:sp>
      <p:pic>
        <p:nvPicPr>
          <p:cNvPr id="8195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000125"/>
            <a:ext cx="84296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3203575" y="5949950"/>
            <a:ext cx="13843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hangingPunct="0">
              <a:lnSpc>
                <a:spcPct val="93000"/>
              </a:lnSpc>
            </a:pPr>
            <a:endParaRPr lang="ru-RU">
              <a:solidFill>
                <a:srgbClr val="000000"/>
              </a:solidFill>
              <a:ea typeface="Segoe UI" pitchFamily="34" charset="0"/>
              <a:cs typeface="Times New Roman" pitchFamily="18" charset="0"/>
            </a:endParaRPr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39700"/>
            <a:ext cx="9144000" cy="4318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Характеристика - представление</a:t>
            </a:r>
          </a:p>
        </p:txBody>
      </p:sp>
      <p:pic>
        <p:nvPicPr>
          <p:cNvPr id="32769" name="Picture 1" descr="G:\аттестация\характеристика\характеристи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8909"/>
            <a:ext cx="4429124" cy="6139091"/>
          </a:xfrm>
          <a:prstGeom prst="rect">
            <a:avLst/>
          </a:prstGeom>
          <a:noFill/>
        </p:spPr>
      </p:pic>
      <p:pic>
        <p:nvPicPr>
          <p:cNvPr id="32770" name="Picture 2" descr="G:\аттестация\характеристика\характеристик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85794"/>
            <a:ext cx="4380869" cy="607220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428596" y="428604"/>
            <a:ext cx="8572560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FF0000"/>
                </a:solidFill>
                <a:latin typeface="Book Antiqua" pitchFamily="18" charset="0"/>
              </a:rPr>
              <a:t>МОЙ </a:t>
            </a:r>
            <a: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  <a:t>САЙТ</a:t>
            </a:r>
            <a:endParaRPr lang="ru-RU" sz="2800" dirty="0" smtClean="0">
              <a:solidFill>
                <a:srgbClr val="FF0000"/>
              </a:solidFill>
            </a:endParaRPr>
          </a:p>
          <a:p>
            <a:pPr lvl="0" indent="269875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Адрес сайта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lvl="0" indent="269875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2"/>
            </a:endParaRPr>
          </a:p>
          <a:p>
            <a:pPr lvl="0" indent="269875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www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bosamykinalena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wixsite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com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mysite</a:t>
            </a:r>
            <a:endParaRPr lang="ru-RU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Адрес сайта МБОУ «</a:t>
            </a:r>
            <a:r>
              <a:rPr lang="ru-RU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Зубово-Полянская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гимназия»:  </a:t>
            </a:r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u="sng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001.83458.3535.ru</a:t>
            </a:r>
            <a:endParaRPr lang="ru-RU" sz="28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</a:rPr>
              <a:t>   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3072"/>
            <a:ext cx="4570413" cy="63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 descr="G:\аттестация\публичное представление\публичное представление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520870"/>
            <a:ext cx="4572001" cy="633712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 smtClean="0">
                <a:solidFill>
                  <a:schemeClr val="accent2"/>
                </a:solidFill>
              </a:rPr>
              <a:t>Представление собственного инновационного педагогического опыта.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G:\аттестация\публичное представление\публичное представление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0"/>
            <a:ext cx="4714876" cy="6535164"/>
          </a:xfrm>
          <a:prstGeom prst="rect">
            <a:avLst/>
          </a:prstGeom>
          <a:noFill/>
        </p:spPr>
      </p:pic>
      <p:pic>
        <p:nvPicPr>
          <p:cNvPr id="75778" name="Picture 2" descr="G:\аттестация\публичное представление\публичное представление2.jpg"/>
          <p:cNvPicPr>
            <a:picLocks noChangeAspect="1" noChangeArrowheads="1"/>
          </p:cNvPicPr>
          <p:nvPr/>
        </p:nvPicPr>
        <p:blipFill>
          <a:blip r:embed="rId3" cstate="print"/>
          <a:srcRect t="5351" r="1730"/>
          <a:stretch>
            <a:fillRect/>
          </a:stretch>
        </p:blipFill>
        <p:spPr bwMode="auto">
          <a:xfrm>
            <a:off x="-1" y="-8581"/>
            <a:ext cx="4822452" cy="6437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250825" y="115888"/>
            <a:ext cx="87852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1. Качество знаний  по итогам внутреннего мониторинга  учебных достижений обучающихся за межаттестационный период</a:t>
            </a:r>
            <a:br>
              <a:rPr lang="ru-RU" altLang="ru-RU" b="1">
                <a:solidFill>
                  <a:srgbClr val="C00000"/>
                </a:solidFill>
              </a:rPr>
            </a:br>
            <a:endParaRPr lang="ru-RU" b="1">
              <a:solidFill>
                <a:srgbClr val="C00000"/>
              </a:solidFill>
            </a:endParaRPr>
          </a:p>
        </p:txBody>
      </p:sp>
      <p:pic>
        <p:nvPicPr>
          <p:cNvPr id="1027" name="Picture 3" descr="F:\аттестация\скан\img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714758"/>
            <a:ext cx="4464496" cy="6143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900113" y="188913"/>
            <a:ext cx="76660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2. Качество знаний по  итогам внешнего  мониторинга учебных достижений обучающихся за межаттестационный  период</a:t>
            </a:r>
            <a:r>
              <a:rPr lang="ru-RU" altLang="ru-RU" b="1" i="1">
                <a:solidFill>
                  <a:srgbClr val="B80047"/>
                </a:solidFill>
              </a:rPr>
              <a:t/>
            </a:r>
            <a:br>
              <a:rPr lang="ru-RU" altLang="ru-RU" b="1" i="1">
                <a:solidFill>
                  <a:srgbClr val="B80047"/>
                </a:solidFill>
              </a:rPr>
            </a:br>
            <a:endParaRPr lang="ru-RU" b="1" i="1">
              <a:solidFill>
                <a:srgbClr val="B80047"/>
              </a:solidFill>
            </a:endParaRPr>
          </a:p>
        </p:txBody>
      </p:sp>
      <p:pic>
        <p:nvPicPr>
          <p:cNvPr id="27649" name="Picture 1" descr="G:\аттестация\справки гимназия\справки гимназия6.jpg"/>
          <p:cNvPicPr>
            <a:picLocks noChangeAspect="1" noChangeArrowheads="1"/>
          </p:cNvPicPr>
          <p:nvPr/>
        </p:nvPicPr>
        <p:blipFill>
          <a:blip r:embed="rId2" cstate="print"/>
          <a:srcRect t="4706" r="2159" b="50588"/>
          <a:stretch>
            <a:fillRect/>
          </a:stretch>
        </p:blipFill>
        <p:spPr bwMode="auto">
          <a:xfrm>
            <a:off x="1000100" y="928670"/>
            <a:ext cx="7557390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716</TotalTime>
  <Words>257</Words>
  <Application>Microsoft Office PowerPoint</Application>
  <PresentationFormat>Экран (4:3)</PresentationFormat>
  <Paragraphs>52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Book Antiqua</vt:lpstr>
      <vt:lpstr>Calibri</vt:lpstr>
      <vt:lpstr>Lucida Sans Unicode</vt:lpstr>
      <vt:lpstr>Segoe UI</vt:lpstr>
      <vt:lpstr>Times New Roman</vt:lpstr>
      <vt:lpstr>Verdana</vt:lpstr>
      <vt:lpstr>Wingdings 2</vt:lpstr>
      <vt:lpstr>Wingdings 3</vt:lpstr>
      <vt:lpstr>Открытая</vt:lpstr>
      <vt:lpstr>Министерство образования РМ  Портфолио  Ф.И.О. учителя  Босамыкиной  Елены Владимировны  МБОУ «Зубово-Полянская гимназия»</vt:lpstr>
      <vt:lpstr>Копия диплома</vt:lpstr>
      <vt:lpstr>Копия трудовой книжки</vt:lpstr>
      <vt:lpstr>Характеристика - представление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 Ф.И.О.  учителя Босамыкиной  Елены Владимировны  МБОУ «Зубово-Полянская гимназия»</dc:title>
  <dc:creator>Админ</dc:creator>
  <cp:lastModifiedBy>Гимназия 8</cp:lastModifiedBy>
  <cp:revision>42</cp:revision>
  <dcterms:created xsi:type="dcterms:W3CDTF">2017-10-10T06:39:22Z</dcterms:created>
  <dcterms:modified xsi:type="dcterms:W3CDTF">2017-10-30T06:06:58Z</dcterms:modified>
</cp:coreProperties>
</file>